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hyperlink" Target="http://ichigojam.net/IchigoJam.html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tif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26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Relationship Id="rId3" Type="http://schemas.openxmlformats.org/officeDocument/2006/relationships/image" Target="../media/image28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29.tif"/><Relationship Id="rId5" Type="http://schemas.openxmlformats.org/officeDocument/2006/relationships/image" Target="../media/image51.png"/><Relationship Id="rId6" Type="http://schemas.openxmlformats.org/officeDocument/2006/relationships/image" Target="../media/image30.tif"/><Relationship Id="rId7" Type="http://schemas.openxmlformats.org/officeDocument/2006/relationships/image" Target="../media/image3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.tif"/><Relationship Id="rId8" Type="http://schemas.openxmlformats.org/officeDocument/2006/relationships/image" Target="../media/image4.tif"/><Relationship Id="rId9" Type="http://schemas.openxmlformats.org/officeDocument/2006/relationships/image" Target="../media/image5.tif"/><Relationship Id="rId10" Type="http://schemas.openxmlformats.org/officeDocument/2006/relationships/image" Target="../media/image6.tif"/><Relationship Id="rId11" Type="http://schemas.openxmlformats.org/officeDocument/2006/relationships/image" Target="../media/image7.tif"/><Relationship Id="rId12" Type="http://schemas.openxmlformats.org/officeDocument/2006/relationships/image" Target="../media/image8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Relationship Id="rId3" Type="http://schemas.openxmlformats.org/officeDocument/2006/relationships/hyperlink" Target="https://yrm006.wordpress.com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7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Relationship Id="rId3" Type="http://schemas.openxmlformats.org/officeDocument/2006/relationships/image" Target="../media/image13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Relationship Id="rId3" Type="http://schemas.openxmlformats.org/officeDocument/2006/relationships/image" Target="../media/image1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Relationship Id="rId3" Type="http://schemas.openxmlformats.org/officeDocument/2006/relationships/image" Target="../media/image1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Relationship Id="rId3" Type="http://schemas.openxmlformats.org/officeDocument/2006/relationships/image" Target="../media/image1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readnspeak</a:t>
            </a:r>
          </a:p>
        </p:txBody>
      </p:sp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  <p:pic>
        <p:nvPicPr>
          <p:cNvPr id="26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7939" y="4751659"/>
            <a:ext cx="6554190" cy="4242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I, IoT, VR, DX…"/>
          <p:cNvSpPr txBox="1"/>
          <p:nvPr>
            <p:ph type="title"/>
          </p:nvPr>
        </p:nvSpPr>
        <p:spPr>
          <a:xfrm>
            <a:off x="1387342" y="3360836"/>
            <a:ext cx="10230116" cy="3031928"/>
          </a:xfrm>
          <a:prstGeom prst="rect">
            <a:avLst/>
          </a:prstGeom>
        </p:spPr>
        <p:txBody>
          <a:bodyPr/>
          <a:lstStyle/>
          <a:p>
            <a:pPr defTabSz="356362">
              <a:defRPr sz="6100"/>
            </a:pPr>
            <a:r>
              <a:t>AI, IoT, VR, DX</a:t>
            </a:r>
          </a:p>
          <a:p>
            <a:pPr defTabSz="356362">
              <a:defRPr sz="6100"/>
            </a:pPr>
          </a:p>
          <a:p>
            <a:pPr defTabSz="356362">
              <a:defRPr sz="6100"/>
            </a:pPr>
            <a:r>
              <a:t>すべての要はコンピューター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Y&quot;T800O4CDE"/>
          <p:cNvSpPr txBox="1"/>
          <p:nvPr/>
        </p:nvSpPr>
        <p:spPr>
          <a:xfrm>
            <a:off x="714903" y="4339166"/>
            <a:ext cx="127188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PLAY"</a:t>
            </a:r>
            <a:r>
              <a:rPr>
                <a:solidFill>
                  <a:schemeClr val="accent5"/>
                </a:solidFill>
              </a:rPr>
              <a:t>T800O4</a:t>
            </a:r>
            <a:r>
              <a:t>CDE</a:t>
            </a:r>
          </a:p>
        </p:txBody>
      </p:sp>
      <p:sp>
        <p:nvSpPr>
          <p:cNvPr id="1220" name="テンポ、おんか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テンポ、おんかい</a:t>
            </a:r>
          </a:p>
        </p:txBody>
      </p:sp>
      <p:sp>
        <p:nvSpPr>
          <p:cNvPr id="1221" name="ダブルクォート…"/>
          <p:cNvSpPr txBox="1"/>
          <p:nvPr/>
        </p:nvSpPr>
        <p:spPr>
          <a:xfrm>
            <a:off x="1908820" y="1604061"/>
            <a:ext cx="365720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222" name="矢印"/>
          <p:cNvSpPr/>
          <p:nvPr/>
        </p:nvSpPr>
        <p:spPr>
          <a:xfrm flipH="1" rot="16200000">
            <a:off x="3212026" y="33827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26" name="グループ"/>
          <p:cNvGrpSpPr/>
          <p:nvPr/>
        </p:nvGrpSpPr>
        <p:grpSpPr>
          <a:xfrm>
            <a:off x="9898200" y="4267247"/>
            <a:ext cx="698489" cy="714045"/>
            <a:chOff x="0" y="0"/>
            <a:chExt cx="698487" cy="714044"/>
          </a:xfrm>
        </p:grpSpPr>
        <p:sp>
          <p:nvSpPr>
            <p:cNvPr id="1223" name="四角形"/>
            <p:cNvSpPr/>
            <p:nvPr/>
          </p:nvSpPr>
          <p:spPr>
            <a:xfrm>
              <a:off x="0" y="0"/>
              <a:ext cx="698488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4" name="線"/>
            <p:cNvSpPr/>
            <p:nvPr/>
          </p:nvSpPr>
          <p:spPr>
            <a:xfrm flipH="1" flipV="1">
              <a:off x="99325" y="482195"/>
              <a:ext cx="43226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5" name="線"/>
            <p:cNvSpPr/>
            <p:nvPr/>
          </p:nvSpPr>
          <p:spPr>
            <a:xfrm flipH="1">
              <a:off x="510793" y="193803"/>
              <a:ext cx="2284" cy="31559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27" name="T800 で、テンポを800に！…"/>
          <p:cNvSpPr txBox="1"/>
          <p:nvPr>
            <p:ph type="title"/>
          </p:nvPr>
        </p:nvSpPr>
        <p:spPr>
          <a:xfrm>
            <a:off x="692183" y="5540606"/>
            <a:ext cx="11956455" cy="320026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sz="3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T800 で、テンポを800に！</a:t>
            </a:r>
          </a:p>
          <a:p>
            <a:pPr algn="l">
              <a:defRPr sz="3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O4 で、オクターブを高めに！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10 PLAY&quot;T800O4AF&quot;:WAIT30:BEEP15…"/>
          <p:cNvSpPr txBox="1"/>
          <p:nvPr/>
        </p:nvSpPr>
        <p:spPr>
          <a:xfrm>
            <a:off x="409674" y="1424550"/>
            <a:ext cx="12718852" cy="433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PLAY"T800O4AF"</a:t>
            </a:r>
            <a:r>
              <a:t>:WAIT30:BEEP15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WAIT30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17 K=INKEY()-49:IF K&lt;0 CONT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N=RND(3):BEEP 15-N*5:WAIT30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IF K=N BEEP15,30:GOTO15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IF K-N=-1 OR K-N=2 BEEP8,30:END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BEEP20,30</a:t>
            </a:r>
          </a:p>
        </p:txBody>
      </p:sp>
      <p:sp>
        <p:nvSpPr>
          <p:cNvPr id="1230" name="じゃんけん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じゃんけん？</a:t>
            </a:r>
          </a:p>
        </p:txBody>
      </p:sp>
      <p:pic>
        <p:nvPicPr>
          <p:cNvPr id="12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3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3" name="F4"/>
          <p:cNvSpPr txBox="1"/>
          <p:nvPr/>
        </p:nvSpPr>
        <p:spPr>
          <a:xfrm>
            <a:off x="1390385" y="62290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2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239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240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41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44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2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253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247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8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9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0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1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2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59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254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5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6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7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8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60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261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262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263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264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265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266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267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272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273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2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78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2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ロボットも音楽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ロボットも音楽も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87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288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289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3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2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BEEP : WAIT LIST RUN GOTO SAVE LOAD NEW PLAY"/>
          <p:cNvSpPr txBox="1"/>
          <p:nvPr/>
        </p:nvSpPr>
        <p:spPr>
          <a:xfrm>
            <a:off x="691852" y="3588981"/>
            <a:ext cx="11621096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 : WAIT LIST RUN GOTO SAVE LOAD NEW PLAY</a:t>
            </a:r>
          </a:p>
        </p:txBody>
      </p:sp>
      <p:sp>
        <p:nvSpPr>
          <p:cNvPr id="1294" name="1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297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298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299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300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301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302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303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304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305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306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307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308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309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310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311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312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313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314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315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316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317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318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319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320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321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322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323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24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325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326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327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328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329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3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336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33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38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1" name="編集エリア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343" name="ベーマガ復活！（電子工作マガジン）…"/>
          <p:cNvSpPr txBox="1"/>
          <p:nvPr/>
        </p:nvSpPr>
        <p:spPr>
          <a:xfrm>
            <a:off x="394539" y="79617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327152">
              <a:defRPr sz="4368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ベーマガ復活！（電子工作マガジン）</a:t>
            </a:r>
          </a:p>
          <a:p>
            <a:pPr defTabSz="327152">
              <a:defRPr sz="4368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346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3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349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  <p:sp>
        <p:nvSpPr>
          <p:cNvPr id="1350" name="http://hanadojo.sblo.jp/article/181124596.html"/>
          <p:cNvSpPr txBox="1"/>
          <p:nvPr/>
        </p:nvSpPr>
        <p:spPr>
          <a:xfrm>
            <a:off x="3158947" y="9156700"/>
            <a:ext cx="6686906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http://hanadojo.sblo.jp/article/181124596.html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小中学生向け…"/>
          <p:cNvSpPr txBox="1"/>
          <p:nvPr/>
        </p:nvSpPr>
        <p:spPr>
          <a:xfrm>
            <a:off x="1234228" y="4978400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3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553" y="6546816"/>
            <a:ext cx="2427040" cy="1820280"/>
          </a:xfrm>
          <a:prstGeom prst="rect">
            <a:avLst/>
          </a:prstGeom>
          <a:ln w="12700">
            <a:miter lim="400000"/>
          </a:ln>
        </p:spPr>
      </p:pic>
      <p:sp>
        <p:nvSpPr>
          <p:cNvPr id="1354" name="ノートPCがもらえる！？"/>
          <p:cNvSpPr txBox="1"/>
          <p:nvPr/>
        </p:nvSpPr>
        <p:spPr>
          <a:xfrm>
            <a:off x="1209623" y="8690912"/>
            <a:ext cx="4426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355" name="http://pcn.club/contest/"/>
          <p:cNvSpPr txBox="1"/>
          <p:nvPr/>
        </p:nvSpPr>
        <p:spPr>
          <a:xfrm>
            <a:off x="8055795" y="80334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3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22516" r="0" b="0"/>
          <a:stretch>
            <a:fillRect/>
          </a:stretch>
        </p:blipFill>
        <p:spPr>
          <a:xfrm>
            <a:off x="7101596" y="4978560"/>
            <a:ext cx="5701939" cy="2945366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後援：総務省、文科省、経産省、IT総合室…"/>
          <p:cNvSpPr txBox="1"/>
          <p:nvPr/>
        </p:nvSpPr>
        <p:spPr>
          <a:xfrm>
            <a:off x="6999511" y="87145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35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8431" y="126758"/>
            <a:ext cx="9907938" cy="4678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913" y="352419"/>
            <a:ext cx="9159862" cy="5873762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2021-11-07(日)…"/>
          <p:cNvSpPr txBox="1"/>
          <p:nvPr/>
        </p:nvSpPr>
        <p:spPr>
          <a:xfrm>
            <a:off x="1214634" y="6621985"/>
            <a:ext cx="6505576" cy="2498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2021-11-07(日)</a:t>
            </a:r>
          </a:p>
          <a:p>
            <a:pPr defTabSz="821531"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福井市</a:t>
            </a:r>
            <a:r>
              <a:t>ベルにて開催！</a:t>
            </a:r>
          </a:p>
          <a:p>
            <a:pPr defTabSz="821531">
              <a:defRPr sz="3500"/>
            </a:pPr>
            <a:r>
              <a:t>https://kani-robocon.com/</a:t>
            </a:r>
          </a:p>
        </p:txBody>
      </p:sp>
      <p:pic>
        <p:nvPicPr>
          <p:cNvPr id="13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1582" y="4135504"/>
            <a:ext cx="5715001" cy="527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- Appleの「アクセシビリティ」に取り組む、盲目の若き女性エンジニア - iPhone Mania…"/>
          <p:cNvSpPr txBox="1"/>
          <p:nvPr>
            <p:ph type="title"/>
          </p:nvPr>
        </p:nvSpPr>
        <p:spPr>
          <a:xfrm>
            <a:off x="6345766" y="87709"/>
            <a:ext cx="6621331" cy="9140033"/>
          </a:xfrm>
          <a:prstGeom prst="rect">
            <a:avLst/>
          </a:prstGeom>
        </p:spPr>
        <p:txBody>
          <a:bodyPr/>
          <a:lstStyle/>
          <a:p>
            <a:pPr algn="l">
              <a:defRPr sz="3000"/>
            </a:pPr>
            <a:r>
              <a:t>- 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Apple</a:t>
            </a:r>
            <a:r>
              <a:t>の「アクセシビリティ」に取り組む、盲目の若き女性エンジニア - iPhone Mania</a:t>
            </a:r>
          </a:p>
          <a:p>
            <a:pPr algn="l">
              <a:defRPr sz="3000"/>
            </a:pPr>
          </a:p>
          <a:p>
            <a:pPr algn="l">
              <a:defRPr sz="3000"/>
            </a:pPr>
            <a:r>
              <a:t>- 生まれつき盲目の男性が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Amazon</a:t>
            </a:r>
            <a:r>
              <a:t>でソフトウェアエンジニアとして働く - GIGAZINE</a:t>
            </a:r>
          </a:p>
          <a:p>
            <a:pPr algn="l">
              <a:defRPr sz="3000"/>
            </a:pPr>
          </a:p>
          <a:p>
            <a:pPr algn="l">
              <a:defRPr sz="3000"/>
            </a:pPr>
            <a:r>
              <a:t>- 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Microsoft</a:t>
            </a:r>
            <a:r>
              <a:t>、盲目エンジニアによるカメラ撮影した物体をAIで解析し音声出力する視覚障害者向けiOSアプリ「Seeing AI」を無料公開。文章読み上げ、商品や貨幣認識、顔で年齢や感情出力、Twitter画像のシーン読み上げ等 | Seamless</a:t>
            </a:r>
          </a:p>
        </p:txBody>
      </p:sp>
      <p:pic>
        <p:nvPicPr>
          <p:cNvPr id="13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549" y="3590474"/>
            <a:ext cx="5468785" cy="5495636"/>
          </a:xfrm>
          <a:prstGeom prst="rect">
            <a:avLst/>
          </a:prstGeom>
          <a:ln w="12700">
            <a:miter lim="400000"/>
          </a:ln>
        </p:spPr>
      </p:pic>
      <p:sp>
        <p:nvSpPr>
          <p:cNvPr id="1366" name="活躍する…"/>
          <p:cNvSpPr txBox="1"/>
          <p:nvPr/>
        </p:nvSpPr>
        <p:spPr>
          <a:xfrm>
            <a:off x="611716" y="933450"/>
            <a:ext cx="45339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活躍する</a:t>
            </a:r>
          </a:p>
          <a:p>
            <a:pPr>
              <a:defRPr sz="5000"/>
            </a:pPr>
            <a:r>
              <a:t>盲プログラマー</a:t>
            </a:r>
          </a:p>
        </p:txBody>
      </p:sp>
      <p:sp>
        <p:nvSpPr>
          <p:cNvPr id="1367" name="https://iphone-mania.jp/news-124948/"/>
          <p:cNvSpPr txBox="1"/>
          <p:nvPr/>
        </p:nvSpPr>
        <p:spPr>
          <a:xfrm>
            <a:off x="300908" y="9072033"/>
            <a:ext cx="551286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https://iphone-mania.jp/news-124948/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0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7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2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37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376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15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「IchigoJam readnspeak」で検索"/>
          <p:cNvSpPr txBox="1"/>
          <p:nvPr/>
        </p:nvSpPr>
        <p:spPr>
          <a:xfrm>
            <a:off x="1852104" y="337608"/>
            <a:ext cx="9300592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「IchigoJam readnspeak」で検索</a:t>
            </a:r>
          </a:p>
        </p:txBody>
      </p:sp>
      <p:pic>
        <p:nvPicPr>
          <p:cNvPr id="3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71" y="1040076"/>
            <a:ext cx="11319258" cy="112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6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27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1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36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334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9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37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8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42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40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1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2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46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47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48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9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93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54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51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59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55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64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60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1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2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3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8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65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7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4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0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5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2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6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4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5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6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7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78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79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80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81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82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8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8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0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「AUDIO OFF」を押し「AUDIO ON」に"/>
          <p:cNvSpPr txBox="1"/>
          <p:nvPr/>
        </p:nvSpPr>
        <p:spPr>
          <a:xfrm>
            <a:off x="1049146" y="337608"/>
            <a:ext cx="10906507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「AUDIO OFF」を押し「AUDIO ON」に</a:t>
            </a:r>
          </a:p>
        </p:txBody>
      </p:sp>
      <p:pic>
        <p:nvPicPr>
          <p:cNvPr id="3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71" y="1040076"/>
            <a:ext cx="11319258" cy="11253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円形"/>
          <p:cNvSpPr/>
          <p:nvPr/>
        </p:nvSpPr>
        <p:spPr>
          <a:xfrm>
            <a:off x="8056033" y="86916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福野泰介 / ふくのたいすけ…"/>
          <p:cNvSpPr txBox="1"/>
          <p:nvPr/>
        </p:nvSpPr>
        <p:spPr>
          <a:xfrm>
            <a:off x="2947747" y="1330035"/>
            <a:ext cx="5637089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3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4" name="キーボードで「A」をさがそう…"/>
          <p:cNvSpPr txBox="1"/>
          <p:nvPr/>
        </p:nvSpPr>
        <p:spPr>
          <a:xfrm>
            <a:off x="1365249" y="7854950"/>
            <a:ext cx="1027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キーボードで「A」をさがそう</a:t>
            </a:r>
          </a:p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キーボード下から３だんめ、一番左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7" name="B, C, D, ..."/>
          <p:cNvSpPr txBox="1"/>
          <p:nvPr/>
        </p:nvSpPr>
        <p:spPr>
          <a:xfrm>
            <a:off x="3989323" y="8229600"/>
            <a:ext cx="502615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B, C, D, 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ABCD1234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1, 2, 3, 4 ...…"/>
          <p:cNvSpPr txBox="1"/>
          <p:nvPr/>
        </p:nvSpPr>
        <p:spPr>
          <a:xfrm>
            <a:off x="2317749" y="7901517"/>
            <a:ext cx="8369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1, 2, 3, 4 ...</a:t>
            </a:r>
          </a:p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上から２だん目、一番左から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ABCD1234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A"/>
          <p:cNvSpPr txBox="1"/>
          <p:nvPr/>
        </p:nvSpPr>
        <p:spPr>
          <a:xfrm>
            <a:off x="3536900" y="65913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ABCD1234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2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1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8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29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3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2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33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34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38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3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9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おとをならそ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おとをならそう</a:t>
            </a:r>
          </a:p>
        </p:txBody>
      </p:sp>
      <p:pic>
        <p:nvPicPr>
          <p:cNvPr id="4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EEP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5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4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1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452" name="円形"/>
          <p:cNvSpPr/>
          <p:nvPr/>
        </p:nvSpPr>
        <p:spPr>
          <a:xfrm>
            <a:off x="4083213" y="5713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8" name="プ!"/>
          <p:cNvSpPr txBox="1"/>
          <p:nvPr/>
        </p:nvSpPr>
        <p:spPr>
          <a:xfrm>
            <a:off x="7343055" y="508000"/>
            <a:ext cx="152755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プ!</a:t>
            </a:r>
          </a:p>
        </p:txBody>
      </p:sp>
      <p:sp>
        <p:nvSpPr>
          <p:cNvPr id="459" name="BEEP"/>
          <p:cNvSpPr txBox="1"/>
          <p:nvPr/>
        </p:nvSpPr>
        <p:spPr>
          <a:xfrm>
            <a:off x="1440378" y="6112735"/>
            <a:ext cx="19265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BEEP</a:t>
            </a:r>
          </a:p>
        </p:txBody>
      </p:sp>
      <p:sp>
        <p:nvSpPr>
          <p:cNvPr id="46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6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65" name="（ビー、イー、イー、ピー、エンター）"/>
          <p:cNvSpPr txBox="1"/>
          <p:nvPr/>
        </p:nvSpPr>
        <p:spPr>
          <a:xfrm>
            <a:off x="-83404" y="7003852"/>
            <a:ext cx="60579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（ビー、イー、イー、ピー、エンター）</a:t>
            </a:r>
          </a:p>
        </p:txBody>
      </p:sp>
      <p:sp>
        <p:nvSpPr>
          <p:cNvPr id="466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EEP5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BEEP5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3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4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77" name="四角形"/>
          <p:cNvSpPr/>
          <p:nvPr/>
        </p:nvSpPr>
        <p:spPr>
          <a:xfrm>
            <a:off x="44426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9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480" name="円形"/>
          <p:cNvSpPr/>
          <p:nvPr/>
        </p:nvSpPr>
        <p:spPr>
          <a:xfrm>
            <a:off x="4146713" y="5843082"/>
            <a:ext cx="1054977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5"/>
          <p:cNvSpPr txBox="1"/>
          <p:nvPr/>
        </p:nvSpPr>
        <p:spPr>
          <a:xfrm>
            <a:off x="5242933" y="54991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84" name="円形"/>
          <p:cNvSpPr/>
          <p:nvPr/>
        </p:nvSpPr>
        <p:spPr>
          <a:xfrm>
            <a:off x="4905397" y="5249556"/>
            <a:ext cx="1054978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969" y="4172476"/>
            <a:ext cx="7213438" cy="4180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0824" y="335067"/>
            <a:ext cx="4563152" cy="200533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すべてのこどもたちにプログラミングを"/>
          <p:cNvSpPr txBox="1"/>
          <p:nvPr/>
        </p:nvSpPr>
        <p:spPr>
          <a:xfrm>
            <a:off x="466195" y="2116256"/>
            <a:ext cx="12072410" cy="204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/>
            </a:lvl1pPr>
          </a:lstStyle>
          <a:p>
            <a:pPr/>
            <a:r>
              <a:t>すべてのこどもたちにプログラミングを</a:t>
            </a:r>
          </a:p>
        </p:txBody>
      </p:sp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3568" y="4172476"/>
            <a:ext cx="5285766" cy="418024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PCN代表 松田優一！"/>
          <p:cNvSpPr txBox="1"/>
          <p:nvPr/>
        </p:nvSpPr>
        <p:spPr>
          <a:xfrm>
            <a:off x="466195" y="8559654"/>
            <a:ext cx="12072410" cy="80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/>
            </a:lvl1pPr>
          </a:lstStyle>
          <a:p>
            <a:pPr/>
            <a:r>
              <a:t>PCN代表 松田優一！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8" name="ピ!"/>
          <p:cNvSpPr txBox="1"/>
          <p:nvPr/>
        </p:nvSpPr>
        <p:spPr>
          <a:xfrm>
            <a:off x="7343055" y="508000"/>
            <a:ext cx="152755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ピ!</a:t>
            </a:r>
          </a:p>
        </p:txBody>
      </p:sp>
      <p:sp>
        <p:nvSpPr>
          <p:cNvPr id="489" name="BEEP5"/>
          <p:cNvSpPr txBox="1"/>
          <p:nvPr/>
        </p:nvSpPr>
        <p:spPr>
          <a:xfrm>
            <a:off x="1224160" y="6112735"/>
            <a:ext cx="23590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BEEP5</a:t>
            </a:r>
          </a:p>
        </p:txBody>
      </p:sp>
      <p:sp>
        <p:nvSpPr>
          <p:cNvPr id="49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9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9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95" name="（ビー、イー、イー、ピー、…"/>
          <p:cNvSpPr txBox="1"/>
          <p:nvPr/>
        </p:nvSpPr>
        <p:spPr>
          <a:xfrm>
            <a:off x="716696" y="7010202"/>
            <a:ext cx="44069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（ビー、イー、イー、ピー、</a:t>
            </a:r>
          </a:p>
          <a:p>
            <a: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5、エンター）</a:t>
            </a:r>
          </a:p>
        </p:txBody>
      </p:sp>
      <p:sp>
        <p:nvSpPr>
          <p:cNvPr id="496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0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9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BEEP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3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5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07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9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10" name="円形"/>
          <p:cNvSpPr/>
          <p:nvPr/>
        </p:nvSpPr>
        <p:spPr>
          <a:xfrm>
            <a:off x="4083213" y="5713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2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BEEP2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BEEP20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5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5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18" name="四角形"/>
          <p:cNvSpPr/>
          <p:nvPr/>
        </p:nvSpPr>
        <p:spPr>
          <a:xfrm>
            <a:off x="5153845" y="21622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0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21" name="円形"/>
          <p:cNvSpPr/>
          <p:nvPr/>
        </p:nvSpPr>
        <p:spPr>
          <a:xfrm>
            <a:off x="4146713" y="5843082"/>
            <a:ext cx="1054977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3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円形"/>
          <p:cNvSpPr/>
          <p:nvPr/>
        </p:nvSpPr>
        <p:spPr>
          <a:xfrm>
            <a:off x="3252942" y="5249556"/>
            <a:ext cx="1054978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2"/>
          <p:cNvSpPr txBox="1"/>
          <p:nvPr/>
        </p:nvSpPr>
        <p:spPr>
          <a:xfrm>
            <a:off x="3617333" y="5497645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26" name="0"/>
          <p:cNvSpPr txBox="1"/>
          <p:nvPr/>
        </p:nvSpPr>
        <p:spPr>
          <a:xfrm>
            <a:off x="7986134" y="5497645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7" name="円形"/>
          <p:cNvSpPr/>
          <p:nvPr/>
        </p:nvSpPr>
        <p:spPr>
          <a:xfrm>
            <a:off x="7659842" y="5274956"/>
            <a:ext cx="871390" cy="87139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円形"/>
          <p:cNvSpPr/>
          <p:nvPr/>
        </p:nvSpPr>
        <p:spPr>
          <a:xfrm>
            <a:off x="8119884" y="5901606"/>
            <a:ext cx="871390" cy="871389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BBB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BBB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32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（キーボードみぎうえのほう）</a:t>
            </a:r>
          </a:p>
        </p:txBody>
      </p:sp>
      <p:sp>
        <p:nvSpPr>
          <p:cNvPr id="537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BEEP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4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5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7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4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50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51" name="円形"/>
          <p:cNvSpPr/>
          <p:nvPr/>
        </p:nvSpPr>
        <p:spPr>
          <a:xfrm>
            <a:off x="4083213" y="5713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3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EEP:BEEP5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BEEP:BEEP5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9" name="グループ"/>
          <p:cNvGrpSpPr/>
          <p:nvPr/>
        </p:nvGrpSpPr>
        <p:grpSpPr>
          <a:xfrm>
            <a:off x="9791561" y="2933538"/>
            <a:ext cx="464332" cy="482564"/>
            <a:chOff x="0" y="0"/>
            <a:chExt cx="464331" cy="482563"/>
          </a:xfrm>
        </p:grpSpPr>
        <p:sp>
          <p:nvSpPr>
            <p:cNvPr id="55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60" name="コロン…"/>
          <p:cNvSpPr txBox="1"/>
          <p:nvPr/>
        </p:nvSpPr>
        <p:spPr>
          <a:xfrm>
            <a:off x="3863767" y="4517956"/>
            <a:ext cx="454593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（エルのふたつみぎ）</a:t>
            </a:r>
          </a:p>
        </p:txBody>
      </p:sp>
      <p:sp>
        <p:nvSpPr>
          <p:cNvPr id="56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6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6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6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6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プ、ピ？"/>
          <p:cNvSpPr txBox="1"/>
          <p:nvPr/>
        </p:nvSpPr>
        <p:spPr>
          <a:xfrm>
            <a:off x="4921249" y="402167"/>
            <a:ext cx="316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プ、ピ？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76" name="BEEP:BEEP5"/>
          <p:cNvSpPr txBox="1"/>
          <p:nvPr/>
        </p:nvSpPr>
        <p:spPr>
          <a:xfrm>
            <a:off x="196413" y="6112735"/>
            <a:ext cx="441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BEEP:BEEP5</a:t>
            </a:r>
          </a:p>
        </p:txBody>
      </p:sp>
      <p:sp>
        <p:nvSpPr>
          <p:cNvPr id="57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81" name="グループ"/>
          <p:cNvGrpSpPr/>
          <p:nvPr/>
        </p:nvGrpSpPr>
        <p:grpSpPr>
          <a:xfrm>
            <a:off x="4609961" y="6081189"/>
            <a:ext cx="708770" cy="736601"/>
            <a:chOff x="0" y="0"/>
            <a:chExt cx="708769" cy="736599"/>
          </a:xfrm>
        </p:grpSpPr>
        <p:sp>
          <p:nvSpPr>
            <p:cNvPr id="57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  <p:sp>
        <p:nvSpPr>
          <p:cNvPr id="583" name="ピ！"/>
          <p:cNvSpPr txBox="1"/>
          <p:nvPr/>
        </p:nvSpPr>
        <p:spPr>
          <a:xfrm>
            <a:off x="7700440" y="939601"/>
            <a:ext cx="138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ピ！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BEEP:BEEP5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BEEP:BEEP5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86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8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9" name="カーソル「上」２回、エンターで…"/>
          <p:cNvSpPr txBox="1"/>
          <p:nvPr/>
        </p:nvSpPr>
        <p:spPr>
          <a:xfrm>
            <a:off x="1682749" y="8020050"/>
            <a:ext cx="9639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カーソル「上」２回、エンターで</a:t>
            </a:r>
          </a:p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もういちど</a:t>
            </a:r>
          </a:p>
        </p:txBody>
      </p:sp>
      <p:pic>
        <p:nvPicPr>
          <p:cNvPr id="59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284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97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2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99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0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1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0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0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07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8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15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16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61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19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20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WAIT60"/>
          <p:cNvSpPr txBox="1"/>
          <p:nvPr/>
        </p:nvSpPr>
        <p:spPr>
          <a:xfrm>
            <a:off x="3866091" y="35824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WAIT60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29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2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0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31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BEEP:WAIT60:BEEP5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BEEP:WAIT60:BEEP5</a:t>
            </a:r>
          </a:p>
        </p:txBody>
      </p:sp>
      <p:grpSp>
        <p:nvGrpSpPr>
          <p:cNvPr id="637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8" name="プ。1びょうまって。ピ"/>
          <p:cNvSpPr txBox="1"/>
          <p:nvPr/>
        </p:nvSpPr>
        <p:spPr>
          <a:xfrm>
            <a:off x="2314236" y="1975908"/>
            <a:ext cx="810539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プ。1びょうまって。ピ</a:t>
            </a:r>
          </a:p>
        </p:txBody>
      </p:sp>
      <p:sp>
        <p:nvSpPr>
          <p:cNvPr id="639" name="コロン"/>
          <p:cNvSpPr txBox="1"/>
          <p:nvPr/>
        </p:nvSpPr>
        <p:spPr>
          <a:xfrm>
            <a:off x="31096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0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1" name="コロン"/>
          <p:cNvSpPr txBox="1"/>
          <p:nvPr/>
        </p:nvSpPr>
        <p:spPr>
          <a:xfrm>
            <a:off x="81981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2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4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5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46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47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8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49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BEEP:WAIT60:BEEP5"/>
          <p:cNvSpPr txBox="1"/>
          <p:nvPr/>
        </p:nvSpPr>
        <p:spPr>
          <a:xfrm>
            <a:off x="305858" y="4876799"/>
            <a:ext cx="127317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BEEP:WAIT60:BEEP5</a:t>
            </a:r>
          </a:p>
        </p:txBody>
      </p:sp>
      <p:sp>
        <p:nvSpPr>
          <p:cNvPr id="652" name="いわなくな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いわなくなった？</a:t>
            </a:r>
          </a:p>
        </p:txBody>
      </p:sp>
      <p:sp>
        <p:nvSpPr>
          <p:cNvPr id="653" name="カーソル上２回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73201">
              <a:defRPr sz="6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カーソル上２回</a:t>
            </a:r>
          </a:p>
          <a:p>
            <a:pPr defTabSz="473201">
              <a:defRPr sz="6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右キーをおしてたどってみよう</a:t>
            </a:r>
          </a:p>
        </p:txBody>
      </p:sp>
      <p:grpSp>
        <p:nvGrpSpPr>
          <p:cNvPr id="657" name="グループ"/>
          <p:cNvGrpSpPr/>
          <p:nvPr/>
        </p:nvGrpSpPr>
        <p:grpSpPr>
          <a:xfrm>
            <a:off x="9118461" y="4767802"/>
            <a:ext cx="738322" cy="767313"/>
            <a:chOff x="0" y="0"/>
            <a:chExt cx="738321" cy="767311"/>
          </a:xfrm>
        </p:grpSpPr>
        <p:sp>
          <p:nvSpPr>
            <p:cNvPr id="654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5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6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BEEP:WAIT60:BEEP5:WAIT60:BEEP2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BEEP:WAIT60:BEEP5</a:t>
            </a:r>
            <a:r>
              <a:rPr>
                <a:solidFill>
                  <a:schemeClr val="accent5"/>
                </a:solidFill>
              </a:rPr>
              <a:t>:WAIT60:BEEP20</a:t>
            </a:r>
          </a:p>
        </p:txBody>
      </p:sp>
      <p:sp>
        <p:nvSpPr>
          <p:cNvPr id="660" name="プ、ピ、ポ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プ、ピ、ポ！</a:t>
            </a:r>
          </a:p>
        </p:txBody>
      </p:sp>
      <p:sp>
        <p:nvSpPr>
          <p:cNvPr id="661" name="つづけて、うとう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つづけて、うとう</a:t>
            </a:r>
          </a:p>
        </p:txBody>
      </p:sp>
      <p:grpSp>
        <p:nvGrpSpPr>
          <p:cNvPr id="665" name="グループ"/>
          <p:cNvGrpSpPr/>
          <p:nvPr/>
        </p:nvGrpSpPr>
        <p:grpSpPr>
          <a:xfrm>
            <a:off x="4076561" y="5204344"/>
            <a:ext cx="738322" cy="767312"/>
            <a:chOff x="0" y="0"/>
            <a:chExt cx="738321" cy="767311"/>
          </a:xfrm>
        </p:grpSpPr>
        <p:sp>
          <p:nvSpPr>
            <p:cNvPr id="662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3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10かいならす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10かいならすには？</a:t>
            </a:r>
          </a:p>
        </p:txBody>
      </p:sp>
      <p:pic>
        <p:nvPicPr>
          <p:cNvPr id="6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BEEP:WAIT10:BEEP:WAIT10:BEEP:WAIT10:BEEP:WAIT10:BEEP:WAIT10:BEEP:WAIT10:BEEP:WAIT10:BEEP:WAIT10:BEEP:WAIT10:BEEP:WAIT10"/>
          <p:cNvSpPr txBox="1"/>
          <p:nvPr/>
        </p:nvSpPr>
        <p:spPr>
          <a:xfrm>
            <a:off x="288925" y="3556000"/>
            <a:ext cx="1273175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BEEP:WAIT10:BEEP:WAIT10:BEEP:WAIT10:BEEP:WAIT10:BEEP:WAIT10:BEEP:WAIT10:BEEP:WAIT10:BEEP:WAIT10:BEEP:WAIT10:BEEP:WAIT10</a:t>
            </a:r>
          </a:p>
        </p:txBody>
      </p:sp>
      <p:sp>
        <p:nvSpPr>
          <p:cNvPr id="671" name="10回な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10回なる！</a:t>
            </a:r>
          </a:p>
        </p:txBody>
      </p:sp>
      <p:sp>
        <p:nvSpPr>
          <p:cNvPr id="672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849"/>
          <a:stretch>
            <a:fillRect/>
          </a:stretch>
        </p:blipFill>
        <p:spPr>
          <a:xfrm>
            <a:off x="111112" y="345330"/>
            <a:ext cx="12782440" cy="718555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鯖江市全12小学校、総合2コマでプログラミングスタート！…"/>
          <p:cNvSpPr txBox="1"/>
          <p:nvPr/>
        </p:nvSpPr>
        <p:spPr>
          <a:xfrm>
            <a:off x="450945" y="7858738"/>
            <a:ext cx="12102910" cy="122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鯖江市全12小学校、総合2コマでプログラミングスタート！</a:t>
            </a:r>
          </a:p>
          <a:p>
            <a:pPr>
              <a:defRPr sz="3500"/>
            </a:pPr>
            <a:r>
              <a:t>2019年度〜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1 BEEP:WAIT30"/>
          <p:cNvSpPr txBox="1"/>
          <p:nvPr/>
        </p:nvSpPr>
        <p:spPr>
          <a:xfrm>
            <a:off x="1931458" y="17631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BEEP:WAIT30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81" name="グループ"/>
          <p:cNvGrpSpPr/>
          <p:nvPr/>
        </p:nvGrpSpPr>
        <p:grpSpPr>
          <a:xfrm>
            <a:off x="10320728" y="1858271"/>
            <a:ext cx="464332" cy="482564"/>
            <a:chOff x="0" y="0"/>
            <a:chExt cx="464331" cy="482563"/>
          </a:xfrm>
        </p:grpSpPr>
        <p:sp>
          <p:nvSpPr>
            <p:cNvPr id="67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85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6" name="コロン"/>
          <p:cNvSpPr txBox="1"/>
          <p:nvPr/>
        </p:nvSpPr>
        <p:spPr>
          <a:xfrm>
            <a:off x="5281338" y="34565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7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0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91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92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93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94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96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1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100回やって？</a:t>
            </a:r>
          </a:p>
        </p:txBody>
      </p:sp>
      <p:pic>
        <p:nvPicPr>
          <p:cNvPr id="7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2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2 GOTO1</a:t>
            </a:r>
          </a:p>
        </p:txBody>
      </p:sp>
      <p:sp>
        <p:nvSpPr>
          <p:cNvPr id="710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711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18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1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リズムマシーンでき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リズムマシーンできた</a:t>
            </a:r>
          </a:p>
        </p:txBody>
      </p:sp>
      <p:pic>
        <p:nvPicPr>
          <p:cNvPr id="7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2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おとをかえてみよ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おとをかえてみよう</a:t>
            </a:r>
          </a:p>
        </p:txBody>
      </p:sp>
      <p:pic>
        <p:nvPicPr>
          <p:cNvPr id="7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73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3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1 BEEP:WAIT30…"/>
          <p:cNvSpPr txBox="1"/>
          <p:nvPr/>
        </p:nvSpPr>
        <p:spPr>
          <a:xfrm>
            <a:off x="746125" y="1631950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BEEP:WAIT30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</p:txBody>
      </p:sp>
      <p:pic>
        <p:nvPicPr>
          <p:cNvPr id="7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コロンのところへ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コロンのところへ</a:t>
            </a:r>
          </a:p>
        </p:txBody>
      </p:sp>
      <p:sp>
        <p:nvSpPr>
          <p:cNvPr id="743" name="カーソル上３回で１へ…"/>
          <p:cNvSpPr txBox="1"/>
          <p:nvPr>
            <p:ph type="title"/>
          </p:nvPr>
        </p:nvSpPr>
        <p:spPr>
          <a:xfrm>
            <a:off x="391318" y="7645400"/>
            <a:ext cx="8655977" cy="17872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カーソル上３回で１へ</a:t>
            </a:r>
          </a:p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カーソル右をおして、BEEPのうしろへ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3627" y="4175504"/>
            <a:ext cx="5818247" cy="4036817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福井産OS、こどもパソコンIchigoJam…"/>
          <p:cNvSpPr txBox="1"/>
          <p:nvPr/>
        </p:nvSpPr>
        <p:spPr>
          <a:xfrm>
            <a:off x="533822" y="863869"/>
            <a:ext cx="11937156" cy="233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4000"/>
            </a:pPr>
            <a:r>
              <a:t>福井産OS、こどもパソコンIchigoJam</a:t>
            </a:r>
          </a:p>
          <a:p>
            <a:pPr defTabSz="821531">
              <a:defRPr sz="4000"/>
            </a:pPr>
            <a:r>
              <a:t>「福井県科学学術大賞 教育若手科学学術賞」受賞</a:t>
            </a:r>
          </a:p>
        </p:txBody>
      </p:sp>
      <p:pic>
        <p:nvPicPr>
          <p:cNvPr id="29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821"/>
          <a:stretch>
            <a:fillRect/>
          </a:stretch>
        </p:blipFill>
        <p:spPr>
          <a:xfrm>
            <a:off x="522926" y="4157222"/>
            <a:ext cx="5818247" cy="4055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1 BEEP5:WAIT30…"/>
          <p:cNvSpPr txBox="1"/>
          <p:nvPr/>
        </p:nvSpPr>
        <p:spPr>
          <a:xfrm>
            <a:off x="746125" y="1631950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</a:t>
            </a:r>
            <a:r>
              <a:rPr>
                <a:solidFill>
                  <a:schemeClr val="accent5"/>
                </a:solidFill>
              </a:rPr>
              <a:t>5</a:t>
            </a:r>
            <a:r>
              <a:t>:WAIT30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</p:txBody>
      </p:sp>
      <p:pic>
        <p:nvPicPr>
          <p:cNvPr id="7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コロンのところへ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コロンのところへ</a:t>
            </a:r>
          </a:p>
        </p:txBody>
      </p:sp>
      <p:sp>
        <p:nvSpPr>
          <p:cNvPr id="748" name="5をうち、エンター"/>
          <p:cNvSpPr txBox="1"/>
          <p:nvPr>
            <p:ph type="title"/>
          </p:nvPr>
        </p:nvSpPr>
        <p:spPr>
          <a:xfrm>
            <a:off x="391318" y="7645400"/>
            <a:ext cx="8655977" cy="17872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5をうち、エンター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5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6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1 BEEP5:WAIT10…"/>
          <p:cNvSpPr txBox="1"/>
          <p:nvPr/>
        </p:nvSpPr>
        <p:spPr>
          <a:xfrm>
            <a:off x="746125" y="1631950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BEEP5:WAIT</a:t>
            </a:r>
            <a:r>
              <a:rPr>
                <a:solidFill>
                  <a:schemeClr val="accent5"/>
                </a:solidFill>
              </a:rPr>
              <a:t>1</a:t>
            </a:r>
            <a:r>
              <a:t>0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</p:txBody>
      </p:sp>
      <p:pic>
        <p:nvPicPr>
          <p:cNvPr id="7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3を1に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3を1に</a:t>
            </a:r>
          </a:p>
        </p:txBody>
      </p:sp>
      <p:sp>
        <p:nvSpPr>
          <p:cNvPr id="767" name="カーソルを3のうしろ、0に…"/>
          <p:cNvSpPr txBox="1"/>
          <p:nvPr>
            <p:ph type="title"/>
          </p:nvPr>
        </p:nvSpPr>
        <p:spPr>
          <a:xfrm>
            <a:off x="391318" y="7645400"/>
            <a:ext cx="9468975" cy="178726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カーソルを3のうしろ、0に</a:t>
            </a:r>
          </a:p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バックスペースをして、1をうち、エンター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7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80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87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97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8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27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0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6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02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4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5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9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9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2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8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13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7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9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1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2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23" name="接続の線"/>
          <p:cNvCxnSpPr>
            <a:stCxn id="821" idx="0"/>
            <a:endCxn id="824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4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8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1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72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1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4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4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7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4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0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1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5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5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0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2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64" name="接続の線"/>
          <p:cNvCxnSpPr>
            <a:stCxn id="862" idx="0"/>
            <a:endCxn id="865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65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5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67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68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69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0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0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81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2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83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4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85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86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87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88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94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89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0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5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6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7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99" name="接続の線"/>
          <p:cNvCxnSpPr>
            <a:stCxn id="897" idx="0"/>
            <a:endCxn id="900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00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リズム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リズムロボット</a:t>
            </a:r>
          </a:p>
          <a:p>
            <a:pPr/>
            <a:r>
              <a:t>できた！</a:t>
            </a:r>
          </a:p>
        </p:txBody>
      </p:sp>
      <p:pic>
        <p:nvPicPr>
          <p:cNvPr id="9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知ってますか？…"/>
          <p:cNvSpPr txBox="1"/>
          <p:nvPr>
            <p:ph type="title"/>
          </p:nvPr>
        </p:nvSpPr>
        <p:spPr>
          <a:xfrm>
            <a:off x="2339974" y="4067175"/>
            <a:ext cx="8324852" cy="1619251"/>
          </a:xfrm>
          <a:prstGeom prst="rect">
            <a:avLst/>
          </a:prstGeom>
        </p:spPr>
        <p:txBody>
          <a:bodyPr/>
          <a:lstStyle/>
          <a:p>
            <a:pPr defTabSz="362204">
              <a:defRPr sz="4836"/>
            </a:pPr>
            <a:r>
              <a:t>知ってますか？</a:t>
            </a:r>
          </a:p>
          <a:p>
            <a:pPr defTabSz="362204">
              <a:defRPr sz="4836"/>
            </a:pPr>
            <a:r>
              <a:t>福井は日本の・・・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0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13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09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0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1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2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15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16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19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925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35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31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2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3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4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47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4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48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9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1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6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4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7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998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7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8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7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6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9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0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8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8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8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90" name="接続の線"/>
          <p:cNvCxnSpPr>
            <a:stCxn id="988" idx="0"/>
            <a:endCxn id="99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91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9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95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6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006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9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13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1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1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ジャンケン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ジャンケンゲームをつくろう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readn'speak</a:t>
            </a:r>
          </a:p>
        </p:txBody>
      </p:sp>
      <p:pic>
        <p:nvPicPr>
          <p:cNvPr id="102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02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西海岸"/>
          <p:cNvSpPr txBox="1"/>
          <p:nvPr/>
        </p:nvSpPr>
        <p:spPr>
          <a:xfrm>
            <a:off x="4519612" y="512763"/>
            <a:ext cx="396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西海岸</a:t>
            </a:r>
          </a:p>
        </p:txBody>
      </p:sp>
      <p:pic>
        <p:nvPicPr>
          <p:cNvPr id="2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875" y="3496329"/>
            <a:ext cx="4445046" cy="5479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4886" y="3496329"/>
            <a:ext cx="4476039" cy="547928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サイバーバレー"/>
          <p:cNvSpPr txBox="1"/>
          <p:nvPr/>
        </p:nvSpPr>
        <p:spPr>
          <a:xfrm>
            <a:off x="1432246" y="2543674"/>
            <a:ext cx="3748305" cy="61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サイバーバレー</a:t>
            </a:r>
          </a:p>
        </p:txBody>
      </p:sp>
      <p:sp>
        <p:nvSpPr>
          <p:cNvPr id="299" name="シリコンバレー"/>
          <p:cNvSpPr txBox="1"/>
          <p:nvPr/>
        </p:nvSpPr>
        <p:spPr>
          <a:xfrm>
            <a:off x="7781991" y="2530582"/>
            <a:ext cx="3801828" cy="6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000"/>
            </a:lvl1pPr>
          </a:lstStyle>
          <a:p>
            <a:pPr/>
            <a:r>
              <a:t>シリコンバレー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ift"/>
          <p:cNvSpPr/>
          <p:nvPr/>
        </p:nvSpPr>
        <p:spPr>
          <a:xfrm>
            <a:off x="1342895" y="29573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32" name="矢印"/>
          <p:cNvSpPr/>
          <p:nvPr/>
        </p:nvSpPr>
        <p:spPr>
          <a:xfrm>
            <a:off x="8678591" y="29647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3" name="+"/>
          <p:cNvSpPr txBox="1"/>
          <p:nvPr/>
        </p:nvSpPr>
        <p:spPr>
          <a:xfrm>
            <a:off x="4535153" y="27307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34" name="?…"/>
          <p:cNvSpPr/>
          <p:nvPr/>
        </p:nvSpPr>
        <p:spPr>
          <a:xfrm>
            <a:off x="6007833" y="24080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?</a:t>
            </a:r>
          </a:p>
          <a:p>
            <a:pPr algn="l"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 /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め</a:t>
            </a:r>
          </a:p>
        </p:txBody>
      </p:sp>
      <p:sp>
        <p:nvSpPr>
          <p:cNvPr id="1035" name="キーのうえにあるもじは…"/>
          <p:cNvSpPr txBox="1"/>
          <p:nvPr/>
        </p:nvSpPr>
        <p:spPr>
          <a:xfrm>
            <a:off x="522269" y="411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シフトキーをおしながら「め」をおす</a:t>
            </a:r>
          </a:p>
        </p:txBody>
      </p:sp>
      <p:sp>
        <p:nvSpPr>
          <p:cNvPr id="1036" name="?"/>
          <p:cNvSpPr txBox="1"/>
          <p:nvPr/>
        </p:nvSpPr>
        <p:spPr>
          <a:xfrm>
            <a:off x="10347118" y="27989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?</a:t>
            </a:r>
          </a:p>
        </p:txBody>
      </p:sp>
      <p:pic>
        <p:nvPicPr>
          <p:cNvPr id="10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12912" y="49847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円形"/>
          <p:cNvSpPr/>
          <p:nvPr/>
        </p:nvSpPr>
        <p:spPr>
          <a:xfrm>
            <a:off x="2181583" y="71418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9" name="円形"/>
          <p:cNvSpPr/>
          <p:nvPr/>
        </p:nvSpPr>
        <p:spPr>
          <a:xfrm>
            <a:off x="8511811" y="7208254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Shift"/>
          <p:cNvSpPr txBox="1"/>
          <p:nvPr/>
        </p:nvSpPr>
        <p:spPr>
          <a:xfrm>
            <a:off x="2607217" y="76374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41" name="?"/>
          <p:cNvSpPr txBox="1"/>
          <p:nvPr/>
        </p:nvSpPr>
        <p:spPr>
          <a:xfrm>
            <a:off x="8949229" y="7586642"/>
            <a:ext cx="2883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?</a:t>
            </a:r>
          </a:p>
        </p:txBody>
      </p:sp>
      <p:sp>
        <p:nvSpPr>
          <p:cNvPr id="1042" name="シフトキー：キーボード下から2だん目、右のほう"/>
          <p:cNvSpPr txBox="1"/>
          <p:nvPr>
            <p:ph type="title"/>
          </p:nvPr>
        </p:nvSpPr>
        <p:spPr>
          <a:xfrm>
            <a:off x="144859" y="8869436"/>
            <a:ext cx="12740482" cy="837598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/>
            <a:r>
              <a:t>シフトキー：キーボード下から2だん目、右のほう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?1+1"/>
          <p:cNvSpPr txBox="1"/>
          <p:nvPr/>
        </p:nvSpPr>
        <p:spPr>
          <a:xfrm>
            <a:off x="714903" y="4339166"/>
            <a:ext cx="127188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?1+1</a:t>
            </a:r>
          </a:p>
        </p:txBody>
      </p:sp>
      <p:sp>
        <p:nvSpPr>
          <p:cNvPr id="1045" name="計算する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計算するよ</a:t>
            </a:r>
          </a:p>
        </p:txBody>
      </p:sp>
      <p:grpSp>
        <p:nvGrpSpPr>
          <p:cNvPr id="1049" name="グループ"/>
          <p:cNvGrpSpPr/>
          <p:nvPr/>
        </p:nvGrpSpPr>
        <p:grpSpPr>
          <a:xfrm>
            <a:off x="3433900" y="4395541"/>
            <a:ext cx="534513" cy="547651"/>
            <a:chOff x="0" y="0"/>
            <a:chExt cx="534512" cy="547650"/>
          </a:xfrm>
        </p:grpSpPr>
        <p:sp>
          <p:nvSpPr>
            <p:cNvPr id="104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50" name="はてな、いち、プラス、いち、エンター…"/>
          <p:cNvSpPr txBox="1"/>
          <p:nvPr>
            <p:ph type="title"/>
          </p:nvPr>
        </p:nvSpPr>
        <p:spPr>
          <a:xfrm>
            <a:off x="692183" y="5540606"/>
            <a:ext cx="11244990" cy="235525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はてな、いち、プラス、いち、エンター</a:t>
            </a:r>
          </a:p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こたえは？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?3*5"/>
          <p:cNvSpPr txBox="1"/>
          <p:nvPr/>
        </p:nvSpPr>
        <p:spPr>
          <a:xfrm>
            <a:off x="714903" y="4339166"/>
            <a:ext cx="127188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?3*5</a:t>
            </a:r>
          </a:p>
        </p:txBody>
      </p:sp>
      <p:sp>
        <p:nvSpPr>
          <p:cNvPr id="1053" name="計算する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計算するよ</a:t>
            </a:r>
          </a:p>
        </p:txBody>
      </p:sp>
      <p:grpSp>
        <p:nvGrpSpPr>
          <p:cNvPr id="1057" name="グループ"/>
          <p:cNvGrpSpPr/>
          <p:nvPr/>
        </p:nvGrpSpPr>
        <p:grpSpPr>
          <a:xfrm>
            <a:off x="3433900" y="4395541"/>
            <a:ext cx="534513" cy="547651"/>
            <a:chOff x="0" y="0"/>
            <a:chExt cx="534512" cy="547650"/>
          </a:xfrm>
        </p:grpSpPr>
        <p:sp>
          <p:nvSpPr>
            <p:cNvPr id="105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58" name="はてな、さん、アスタリスク、ご、エンター…"/>
          <p:cNvSpPr txBox="1"/>
          <p:nvPr>
            <p:ph type="title"/>
          </p:nvPr>
        </p:nvSpPr>
        <p:spPr>
          <a:xfrm>
            <a:off x="692183" y="5540606"/>
            <a:ext cx="11060245" cy="235525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525779"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はてな、さん、アスタリスク、ご、エンター</a:t>
            </a:r>
          </a:p>
          <a:p>
            <a:pPr algn="l" defTabSz="525779"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こたえは？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A=3+2…"/>
          <p:cNvSpPr txBox="1"/>
          <p:nvPr/>
        </p:nvSpPr>
        <p:spPr>
          <a:xfrm>
            <a:off x="714903" y="3862916"/>
            <a:ext cx="12718853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A=3+2</a:t>
            </a:r>
          </a:p>
          <a:p>
            <a: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?A</a:t>
            </a:r>
          </a:p>
        </p:txBody>
      </p:sp>
      <p:sp>
        <p:nvSpPr>
          <p:cNvPr id="1061" name="へんす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へんすう</a:t>
            </a:r>
          </a:p>
        </p:txBody>
      </p:sp>
      <p:grpSp>
        <p:nvGrpSpPr>
          <p:cNvPr id="1065" name="グループ"/>
          <p:cNvGrpSpPr/>
          <p:nvPr/>
        </p:nvGrpSpPr>
        <p:grpSpPr>
          <a:xfrm>
            <a:off x="4077367" y="3925641"/>
            <a:ext cx="534513" cy="547651"/>
            <a:chOff x="0" y="0"/>
            <a:chExt cx="534512" cy="547650"/>
          </a:xfrm>
        </p:grpSpPr>
        <p:sp>
          <p:nvSpPr>
            <p:cNvPr id="106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6" name="へんすうAにいれて、リサイクル！"/>
          <p:cNvSpPr txBox="1"/>
          <p:nvPr>
            <p:ph type="title"/>
          </p:nvPr>
        </p:nvSpPr>
        <p:spPr>
          <a:xfrm>
            <a:off x="692183" y="5540606"/>
            <a:ext cx="11060245" cy="23552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へんすうAにいれて、リサイクル！</a:t>
            </a:r>
          </a:p>
        </p:txBody>
      </p:sp>
      <p:grpSp>
        <p:nvGrpSpPr>
          <p:cNvPr id="1070" name="グループ"/>
          <p:cNvGrpSpPr/>
          <p:nvPr/>
        </p:nvGrpSpPr>
        <p:grpSpPr>
          <a:xfrm>
            <a:off x="2189300" y="4899307"/>
            <a:ext cx="534513" cy="547652"/>
            <a:chOff x="0" y="0"/>
            <a:chExt cx="534512" cy="547650"/>
          </a:xfrm>
        </p:grpSpPr>
        <p:sp>
          <p:nvSpPr>
            <p:cNvPr id="106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?RND(3)"/>
          <p:cNvSpPr txBox="1"/>
          <p:nvPr/>
        </p:nvSpPr>
        <p:spPr>
          <a:xfrm>
            <a:off x="782637" y="3594099"/>
            <a:ext cx="127188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?RND(3)</a:t>
            </a:r>
          </a:p>
        </p:txBody>
      </p:sp>
      <p:sp>
        <p:nvSpPr>
          <p:cNvPr id="1073" name="ランダム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ランダム！</a:t>
            </a:r>
          </a:p>
        </p:txBody>
      </p:sp>
      <p:grpSp>
        <p:nvGrpSpPr>
          <p:cNvPr id="1077" name="グループ"/>
          <p:cNvGrpSpPr/>
          <p:nvPr/>
        </p:nvGrpSpPr>
        <p:grpSpPr>
          <a:xfrm>
            <a:off x="5363077" y="3663174"/>
            <a:ext cx="534513" cy="547652"/>
            <a:chOff x="0" y="0"/>
            <a:chExt cx="534512" cy="547650"/>
          </a:xfrm>
        </p:grpSpPr>
        <p:sp>
          <p:nvSpPr>
            <p:cNvPr id="107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78" name="はてな、RND、かっこ、さん、かっことじる、エンター…"/>
          <p:cNvSpPr txBox="1"/>
          <p:nvPr>
            <p:ph type="title"/>
          </p:nvPr>
        </p:nvSpPr>
        <p:spPr>
          <a:xfrm>
            <a:off x="692183" y="5540606"/>
            <a:ext cx="11956455" cy="320026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566674">
              <a:defRPr sz="349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はてな、RND、かっこ、さん、かっことじる、エンター</a:t>
            </a:r>
          </a:p>
          <a:p>
            <a:pPr algn="l" defTabSz="566674">
              <a:defRPr sz="349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なにがでるかな？</a:t>
            </a:r>
          </a:p>
          <a:p>
            <a:pPr algn="l" defTabSz="566674">
              <a:defRPr sz="349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algn="l" defTabSz="566674">
              <a:defRPr sz="349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上キーを３回おして、エンター</a:t>
            </a:r>
          </a:p>
          <a:p>
            <a:pPr algn="l" defTabSz="566674">
              <a:defRPr sz="349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なんどでも！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ジャンケンゲームの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ジャンケンゲームの</a:t>
            </a:r>
          </a:p>
          <a:p>
            <a:pPr/>
            <a:r>
              <a:t>プログラムをつくろう</a:t>
            </a:r>
          </a:p>
        </p:txBody>
      </p:sp>
      <p:pic>
        <p:nvPicPr>
          <p:cNvPr id="10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86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90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8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10 BEEP:WAIT30:BEEP15"/>
          <p:cNvSpPr txBox="1"/>
          <p:nvPr/>
        </p:nvSpPr>
        <p:spPr>
          <a:xfrm>
            <a:off x="782637" y="3657599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BEEP:WAIT30:BEEP15</a:t>
            </a:r>
          </a:p>
        </p:txBody>
      </p:sp>
      <p:sp>
        <p:nvSpPr>
          <p:cNvPr id="1093" name="ピ、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ピ、プ</a:t>
            </a:r>
          </a:p>
        </p:txBody>
      </p:sp>
      <p:grpSp>
        <p:nvGrpSpPr>
          <p:cNvPr id="1097" name="グループ"/>
          <p:cNvGrpSpPr/>
          <p:nvPr/>
        </p:nvGrpSpPr>
        <p:grpSpPr>
          <a:xfrm>
            <a:off x="11624177" y="3650474"/>
            <a:ext cx="534513" cy="547652"/>
            <a:chOff x="0" y="0"/>
            <a:chExt cx="534512" cy="547650"/>
          </a:xfrm>
        </p:grpSpPr>
        <p:sp>
          <p:nvSpPr>
            <p:cNvPr id="109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20 N=RND(3):BEEP15-N*5:WAIT30"/>
          <p:cNvSpPr txBox="1"/>
          <p:nvPr/>
        </p:nvSpPr>
        <p:spPr>
          <a:xfrm>
            <a:off x="431270" y="3691466"/>
            <a:ext cx="1271885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20 N=RND(3):BEEP15-N*5:WAIT30</a:t>
            </a:r>
          </a:p>
        </p:txBody>
      </p:sp>
      <p:sp>
        <p:nvSpPr>
          <p:cNvPr id="1103" name="ピ、ポ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ピ、ポ？</a:t>
            </a:r>
          </a:p>
        </p:txBody>
      </p:sp>
      <p:pic>
        <p:nvPicPr>
          <p:cNvPr id="11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10" name="グループ"/>
          <p:cNvGrpSpPr/>
          <p:nvPr/>
        </p:nvGrpSpPr>
        <p:grpSpPr>
          <a:xfrm>
            <a:off x="12348077" y="3658941"/>
            <a:ext cx="534513" cy="547651"/>
            <a:chOff x="0" y="0"/>
            <a:chExt cx="534512" cy="547650"/>
          </a:xfrm>
        </p:grpSpPr>
        <p:sp>
          <p:nvSpPr>
            <p:cNvPr id="110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15 WAIT30"/>
          <p:cNvSpPr txBox="1"/>
          <p:nvPr/>
        </p:nvSpPr>
        <p:spPr>
          <a:xfrm>
            <a:off x="782637" y="3657599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15 WAIT30</a:t>
            </a:r>
          </a:p>
        </p:txBody>
      </p:sp>
      <p:sp>
        <p:nvSpPr>
          <p:cNvPr id="1113" name="ピ、プ、ポ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ピ、プ、ポ！</a:t>
            </a:r>
          </a:p>
        </p:txBody>
      </p:sp>
      <p:pic>
        <p:nvPicPr>
          <p:cNvPr id="11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20" name="グループ"/>
          <p:cNvGrpSpPr/>
          <p:nvPr/>
        </p:nvGrpSpPr>
        <p:grpSpPr>
          <a:xfrm>
            <a:off x="5545110" y="3663174"/>
            <a:ext cx="534514" cy="547652"/>
            <a:chOff x="0" y="0"/>
            <a:chExt cx="534512" cy="547650"/>
          </a:xfrm>
        </p:grpSpPr>
        <p:sp>
          <p:nvSpPr>
            <p:cNvPr id="111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265" y="1559913"/>
            <a:ext cx="8618415" cy="637197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サイバーバレー…"/>
          <p:cNvSpPr txBox="1"/>
          <p:nvPr/>
        </p:nvSpPr>
        <p:spPr>
          <a:xfrm>
            <a:off x="9266634" y="3471862"/>
            <a:ext cx="3482468" cy="280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/>
            </a:pPr>
            <a:r>
              <a:t>サイバーバレー</a:t>
            </a:r>
          </a:p>
          <a:p>
            <a:pPr defTabSz="821531">
              <a:defRPr sz="3000"/>
            </a:pPr>
            <a:r>
              <a:t>名付け親</a:t>
            </a:r>
            <a:br/>
            <a:r>
              <a:t>connectFree CEO</a:t>
            </a:r>
          </a:p>
          <a:p>
            <a:pPr defTabSz="821531">
              <a:defRPr sz="3000"/>
            </a:pPr>
            <a:r>
              <a:t>帝都 久利寿</a:t>
            </a:r>
          </a:p>
          <a:p>
            <a:pPr defTabSz="821531">
              <a:defRPr sz="3000"/>
            </a:pPr>
            <a:r>
              <a:t>（テイト クリス）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17 K=INKEY()-49:IF K&lt;0 CONT"/>
          <p:cNvSpPr txBox="1"/>
          <p:nvPr/>
        </p:nvSpPr>
        <p:spPr>
          <a:xfrm>
            <a:off x="782637" y="3708399"/>
            <a:ext cx="1271885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17 K=INKEY()-49:IF K&lt;0 CONT</a:t>
            </a:r>
          </a:p>
        </p:txBody>
      </p:sp>
      <p:sp>
        <p:nvSpPr>
          <p:cNvPr id="1123" name="キーをまつ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キーをまつよ</a:t>
            </a:r>
          </a:p>
        </p:txBody>
      </p:sp>
      <p:pic>
        <p:nvPicPr>
          <p:cNvPr id="11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30" name="グループ"/>
          <p:cNvGrpSpPr/>
          <p:nvPr/>
        </p:nvGrpSpPr>
        <p:grpSpPr>
          <a:xfrm>
            <a:off x="11933210" y="3650474"/>
            <a:ext cx="534513" cy="547652"/>
            <a:chOff x="0" y="0"/>
            <a:chExt cx="534512" cy="547650"/>
          </a:xfrm>
        </p:grpSpPr>
        <p:sp>
          <p:nvSpPr>
            <p:cNvPr id="112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30 IF K=N BEEP15,30:GOTO15"/>
          <p:cNvSpPr txBox="1"/>
          <p:nvPr/>
        </p:nvSpPr>
        <p:spPr>
          <a:xfrm>
            <a:off x="782637" y="3708399"/>
            <a:ext cx="1271885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IF K=N BEEP15,30:GOTO15</a:t>
            </a:r>
          </a:p>
        </p:txBody>
      </p:sp>
      <p:sp>
        <p:nvSpPr>
          <p:cNvPr id="1133" name="あいこ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あいこ？</a:t>
            </a:r>
          </a:p>
        </p:txBody>
      </p:sp>
      <p:pic>
        <p:nvPicPr>
          <p:cNvPr id="11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40" name="グループ"/>
          <p:cNvGrpSpPr/>
          <p:nvPr/>
        </p:nvGrpSpPr>
        <p:grpSpPr>
          <a:xfrm>
            <a:off x="11552211" y="3663174"/>
            <a:ext cx="534513" cy="547652"/>
            <a:chOff x="0" y="0"/>
            <a:chExt cx="534512" cy="547650"/>
          </a:xfrm>
        </p:grpSpPr>
        <p:sp>
          <p:nvSpPr>
            <p:cNvPr id="113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40 IF K-N=-1 OR K-N=2 BEEP8,30:END"/>
          <p:cNvSpPr txBox="1"/>
          <p:nvPr/>
        </p:nvSpPr>
        <p:spPr>
          <a:xfrm>
            <a:off x="155674" y="3702049"/>
            <a:ext cx="1271885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IF K-N=-1 OR K-N=2 BEEP8,30:END</a:t>
            </a:r>
          </a:p>
        </p:txBody>
      </p:sp>
      <p:sp>
        <p:nvSpPr>
          <p:cNvPr id="1143" name="かった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かった！</a:t>
            </a:r>
          </a:p>
        </p:txBody>
      </p:sp>
      <p:pic>
        <p:nvPicPr>
          <p:cNvPr id="11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50" name="グループ"/>
          <p:cNvGrpSpPr/>
          <p:nvPr/>
        </p:nvGrpSpPr>
        <p:grpSpPr>
          <a:xfrm>
            <a:off x="12411577" y="3637774"/>
            <a:ext cx="534514" cy="547652"/>
            <a:chOff x="0" y="0"/>
            <a:chExt cx="534512" cy="547650"/>
          </a:xfrm>
        </p:grpSpPr>
        <p:sp>
          <p:nvSpPr>
            <p:cNvPr id="114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50 BEEP20,30"/>
          <p:cNvSpPr txBox="1"/>
          <p:nvPr/>
        </p:nvSpPr>
        <p:spPr>
          <a:xfrm>
            <a:off x="562074" y="3644899"/>
            <a:ext cx="127188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34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50 BEEP20,30</a:t>
            </a:r>
          </a:p>
        </p:txBody>
      </p:sp>
      <p:sp>
        <p:nvSpPr>
          <p:cNvPr id="1153" name="まけた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まけた！</a:t>
            </a:r>
          </a:p>
        </p:txBody>
      </p:sp>
      <p:pic>
        <p:nvPicPr>
          <p:cNvPr id="11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60" name="グループ"/>
          <p:cNvGrpSpPr/>
          <p:nvPr/>
        </p:nvGrpSpPr>
        <p:grpSpPr>
          <a:xfrm>
            <a:off x="5959978" y="3637774"/>
            <a:ext cx="534513" cy="547652"/>
            <a:chOff x="0" y="0"/>
            <a:chExt cx="534512" cy="547650"/>
          </a:xfrm>
        </p:grpSpPr>
        <p:sp>
          <p:nvSpPr>
            <p:cNvPr id="115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ジャンケンゲームの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ジャンケンゲームの</a:t>
            </a:r>
          </a:p>
          <a:p>
            <a:pPr/>
            <a:r>
              <a:t>プログラムできた！</a:t>
            </a:r>
          </a:p>
        </p:txBody>
      </p:sp>
      <p:pic>
        <p:nvPicPr>
          <p:cNvPr id="11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10 BEEP:WAIT30:BEEP15…"/>
          <p:cNvSpPr txBox="1"/>
          <p:nvPr/>
        </p:nvSpPr>
        <p:spPr>
          <a:xfrm>
            <a:off x="409674" y="1424550"/>
            <a:ext cx="12718852" cy="433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BEEP:WAIT30:BEEP15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WAIT30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17 K=INKEY()-49:IF K&lt;0 CONT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N=RND(3):BEEP 15-N*5:WAIT30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IF K=N BEEP15,30:GOTO15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IF K-N=-1 OR K-N=2 BEEP8,30:END</a:t>
            </a:r>
          </a:p>
          <a:p>
            <a:pPr algn="l">
              <a:lnSpc>
                <a:spcPct val="150000"/>
              </a:lnSpc>
              <a:defRPr sz="2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BEEP20,30</a:t>
            </a:r>
          </a:p>
        </p:txBody>
      </p:sp>
      <p:sp>
        <p:nvSpPr>
          <p:cNvPr id="1166" name="プログラム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プログラム</a:t>
            </a:r>
          </a:p>
        </p:txBody>
      </p:sp>
      <p:pic>
        <p:nvPicPr>
          <p:cNvPr id="11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9" name="F4"/>
          <p:cNvSpPr txBox="1"/>
          <p:nvPr/>
        </p:nvSpPr>
        <p:spPr>
          <a:xfrm>
            <a:off x="1390385" y="62290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72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73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74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175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76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77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178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79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80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1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182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83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84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185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86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87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188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9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1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92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かいぞうしよ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かいぞうしよう</a:t>
            </a:r>
          </a:p>
        </p:txBody>
      </p:sp>
      <p:pic>
        <p:nvPicPr>
          <p:cNvPr id="11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ift"/>
          <p:cNvSpPr/>
          <p:nvPr/>
        </p:nvSpPr>
        <p:spPr>
          <a:xfrm>
            <a:off x="1342895" y="29573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98" name="矢印"/>
          <p:cNvSpPr/>
          <p:nvPr/>
        </p:nvSpPr>
        <p:spPr>
          <a:xfrm>
            <a:off x="8678591" y="29647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9" name="+"/>
          <p:cNvSpPr txBox="1"/>
          <p:nvPr/>
        </p:nvSpPr>
        <p:spPr>
          <a:xfrm>
            <a:off x="4535153" y="27307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200" name="&quot;…"/>
          <p:cNvSpPr/>
          <p:nvPr/>
        </p:nvSpPr>
        <p:spPr>
          <a:xfrm>
            <a:off x="6007833" y="24080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"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</a:t>
            </a:r>
          </a:p>
        </p:txBody>
      </p:sp>
      <p:sp>
        <p:nvSpPr>
          <p:cNvPr id="1201" name="キーのうえにあるもじは…"/>
          <p:cNvSpPr txBox="1"/>
          <p:nvPr/>
        </p:nvSpPr>
        <p:spPr>
          <a:xfrm>
            <a:off x="522269" y="411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シフトキーをおしながら2をおす</a:t>
            </a:r>
          </a:p>
        </p:txBody>
      </p:sp>
      <p:sp>
        <p:nvSpPr>
          <p:cNvPr id="1202" name="&quot;"/>
          <p:cNvSpPr txBox="1"/>
          <p:nvPr/>
        </p:nvSpPr>
        <p:spPr>
          <a:xfrm>
            <a:off x="10347118" y="27989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"</a:t>
            </a:r>
          </a:p>
        </p:txBody>
      </p:sp>
      <p:pic>
        <p:nvPicPr>
          <p:cNvPr id="12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12912" y="49847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円形"/>
          <p:cNvSpPr/>
          <p:nvPr/>
        </p:nvSpPr>
        <p:spPr>
          <a:xfrm>
            <a:off x="2181583" y="71418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5" name="円形"/>
          <p:cNvSpPr/>
          <p:nvPr/>
        </p:nvSpPr>
        <p:spPr>
          <a:xfrm>
            <a:off x="3046578" y="54200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6" name="Shift"/>
          <p:cNvSpPr txBox="1"/>
          <p:nvPr/>
        </p:nvSpPr>
        <p:spPr>
          <a:xfrm>
            <a:off x="2607217" y="76374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207" name="2"/>
          <p:cNvSpPr txBox="1"/>
          <p:nvPr/>
        </p:nvSpPr>
        <p:spPr>
          <a:xfrm>
            <a:off x="3433526" y="5722261"/>
            <a:ext cx="4146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208" name="シフトキー：キーボード下から2だん目、一番左"/>
          <p:cNvSpPr txBox="1"/>
          <p:nvPr>
            <p:ph type="title"/>
          </p:nvPr>
        </p:nvSpPr>
        <p:spPr>
          <a:xfrm>
            <a:off x="144859" y="8869436"/>
            <a:ext cx="12740482" cy="837598"/>
          </a:xfrm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シフトキー：キーボード下から2だん目、一番左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Y&quot;CDE"/>
          <p:cNvSpPr txBox="1"/>
          <p:nvPr/>
        </p:nvSpPr>
        <p:spPr>
          <a:xfrm>
            <a:off x="714903" y="4339166"/>
            <a:ext cx="127188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PLAY"CDE</a:t>
            </a:r>
          </a:p>
        </p:txBody>
      </p:sp>
      <p:sp>
        <p:nvSpPr>
          <p:cNvPr id="1211" name="おんかいならす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おんかいならす</a:t>
            </a:r>
          </a:p>
        </p:txBody>
      </p:sp>
      <p:sp>
        <p:nvSpPr>
          <p:cNvPr id="1212" name="ダブルクォート…"/>
          <p:cNvSpPr txBox="1"/>
          <p:nvPr/>
        </p:nvSpPr>
        <p:spPr>
          <a:xfrm>
            <a:off x="1908820" y="1604061"/>
            <a:ext cx="365720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213" name="矢印"/>
          <p:cNvSpPr/>
          <p:nvPr/>
        </p:nvSpPr>
        <p:spPr>
          <a:xfrm flipH="1" rot="16200000">
            <a:off x="3212026" y="33827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17" name="グループ"/>
          <p:cNvGrpSpPr/>
          <p:nvPr/>
        </p:nvGrpSpPr>
        <p:grpSpPr>
          <a:xfrm>
            <a:off x="6012000" y="4395541"/>
            <a:ext cx="534513" cy="547652"/>
            <a:chOff x="0" y="0"/>
            <a:chExt cx="534512" cy="547650"/>
          </a:xfrm>
        </p:grpSpPr>
        <p:sp>
          <p:nvSpPr>
            <p:cNvPr id="121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